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5" r:id="rId17"/>
    <p:sldId id="273" r:id="rId18"/>
    <p:sldId id="284" r:id="rId19"/>
    <p:sldId id="283" r:id="rId20"/>
    <p:sldId id="288"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8" autoAdjust="0"/>
    <p:restoredTop sz="60822" autoAdjust="0"/>
  </p:normalViewPr>
  <p:slideViewPr>
    <p:cSldViewPr>
      <p:cViewPr varScale="1">
        <p:scale>
          <a:sx n="46" d="100"/>
          <a:sy n="46" d="100"/>
        </p:scale>
        <p:origin x="2416" y="200"/>
      </p:cViewPr>
      <p:guideLst>
        <p:guide orient="horz" pos="2160"/>
        <p:guide pos="2880"/>
      </p:guideLst>
    </p:cSldViewPr>
  </p:slideViewPr>
  <p:outlineViewPr>
    <p:cViewPr>
      <p:scale>
        <a:sx n="33" d="100"/>
        <a:sy n="33" d="100"/>
      </p:scale>
      <p:origin x="0" y="0"/>
    </p:cViewPr>
  </p:outlineViewPr>
  <p:notesTextViewPr>
    <p:cViewPr>
      <p:scale>
        <a:sx n="120" d="100"/>
        <a:sy n="12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modSld modMainMaster">
      <pc:chgData name="Arancibia, Janet" userId="7af9f458-d76d-4a32-8e0e-3ba54004c9ab" providerId="ADAL" clId="{61BEEF6B-B22F-5463-8E2A-7E001B17CFDA}" dt="2026-01-29T20:02:47.470" v="26" actId="20577"/>
      <pc:docMkLst>
        <pc:docMk/>
      </pc:docMkLst>
      <pc:sldChg chg="modSp mod">
        <pc:chgData name="Arancibia, Janet" userId="7af9f458-d76d-4a32-8e0e-3ba54004c9ab" providerId="ADAL" clId="{61BEEF6B-B22F-5463-8E2A-7E001B17CFDA}" dt="2026-01-29T19:45:47.561" v="11" actId="20577"/>
        <pc:sldMkLst>
          <pc:docMk/>
          <pc:sldMk cId="1294655604" sldId="269"/>
        </pc:sldMkLst>
        <pc:spChg chg="mod">
          <ac:chgData name="Arancibia, Janet" userId="7af9f458-d76d-4a32-8e0e-3ba54004c9ab" providerId="ADAL" clId="{61BEEF6B-B22F-5463-8E2A-7E001B17CFDA}" dt="2026-01-29T19:45:47.561" v="11" actId="20577"/>
          <ac:spMkLst>
            <pc:docMk/>
            <pc:sldMk cId="1294655604" sldId="269"/>
            <ac:spMk id="5" creationId="{FB67BC36-FF11-8150-B054-E3F014E098FD}"/>
          </ac:spMkLst>
        </pc:spChg>
      </pc:sldChg>
      <pc:sldChg chg="modSp mod modNotesTx">
        <pc:chgData name="Arancibia, Janet" userId="7af9f458-d76d-4a32-8e0e-3ba54004c9ab" providerId="ADAL" clId="{61BEEF6B-B22F-5463-8E2A-7E001B17CFDA}" dt="2026-01-29T19:46:59.560" v="14" actId="20577"/>
        <pc:sldMkLst>
          <pc:docMk/>
          <pc:sldMk cId="3663860457" sldId="270"/>
        </pc:sldMkLst>
        <pc:spChg chg="mod">
          <ac:chgData name="Arancibia, Janet" userId="7af9f458-d76d-4a32-8e0e-3ba54004c9ab" providerId="ADAL" clId="{61BEEF6B-B22F-5463-8E2A-7E001B17CFDA}" dt="2026-01-29T19:46:39.596" v="13" actId="20577"/>
          <ac:spMkLst>
            <pc:docMk/>
            <pc:sldMk cId="3663860457" sldId="270"/>
            <ac:spMk id="3" creationId="{AD99EF34-67E6-357B-5B59-479DB8E0B2FB}"/>
          </ac:spMkLst>
        </pc:spChg>
      </pc:sldChg>
      <pc:sldChg chg="modSp mod">
        <pc:chgData name="Arancibia, Janet" userId="7af9f458-d76d-4a32-8e0e-3ba54004c9ab" providerId="ADAL" clId="{61BEEF6B-B22F-5463-8E2A-7E001B17CFDA}" dt="2026-01-29T19:51:25.268" v="23" actId="14100"/>
        <pc:sldMkLst>
          <pc:docMk/>
          <pc:sldMk cId="4159353120" sldId="273"/>
        </pc:sldMkLst>
        <pc:spChg chg="mod">
          <ac:chgData name="Arancibia, Janet" userId="7af9f458-d76d-4a32-8e0e-3ba54004c9ab" providerId="ADAL" clId="{61BEEF6B-B22F-5463-8E2A-7E001B17CFDA}" dt="2026-01-29T19:51:25.268" v="23" actId="14100"/>
          <ac:spMkLst>
            <pc:docMk/>
            <pc:sldMk cId="4159353120" sldId="273"/>
            <ac:spMk id="2" creationId="{B19A42F2-53C9-3143-2F80-8C7D3D5FFE3C}"/>
          </ac:spMkLst>
        </pc:spChg>
      </pc:sldChg>
      <pc:sldChg chg="modNotesTx">
        <pc:chgData name="Arancibia, Janet" userId="7af9f458-d76d-4a32-8e0e-3ba54004c9ab" providerId="ADAL" clId="{61BEEF6B-B22F-5463-8E2A-7E001B17CFDA}" dt="2026-01-29T19:48:53.067" v="20" actId="20577"/>
        <pc:sldMkLst>
          <pc:docMk/>
          <pc:sldMk cId="843645801" sldId="280"/>
        </pc:sldMkLst>
      </pc:sldChg>
      <pc:sldChg chg="modSp mod">
        <pc:chgData name="Arancibia, Janet" userId="7af9f458-d76d-4a32-8e0e-3ba54004c9ab" providerId="ADAL" clId="{61BEEF6B-B22F-5463-8E2A-7E001B17CFDA}" dt="2026-01-29T20:02:47.470" v="26" actId="20577"/>
        <pc:sldMkLst>
          <pc:docMk/>
          <pc:sldMk cId="2091008181" sldId="284"/>
        </pc:sldMkLst>
        <pc:spChg chg="mod">
          <ac:chgData name="Arancibia, Janet" userId="7af9f458-d76d-4a32-8e0e-3ba54004c9ab" providerId="ADAL" clId="{61BEEF6B-B22F-5463-8E2A-7E001B17CFDA}" dt="2026-01-29T20:02:47.470" v="26" actId="20577"/>
          <ac:spMkLst>
            <pc:docMk/>
            <pc:sldMk cId="2091008181" sldId="284"/>
            <ac:spMk id="5" creationId="{83CF35F5-C611-BFAA-7129-56F09279CDCF}"/>
          </ac:spMkLst>
        </pc:spChg>
      </pc:sldChg>
      <pc:sldChg chg="modSp mod">
        <pc:chgData name="Arancibia, Janet" userId="7af9f458-d76d-4a32-8e0e-3ba54004c9ab" providerId="ADAL" clId="{61BEEF6B-B22F-5463-8E2A-7E001B17CFDA}" dt="2026-01-29T19:50:27.791" v="21" actId="20577"/>
        <pc:sldMkLst>
          <pc:docMk/>
          <pc:sldMk cId="955555309" sldId="285"/>
        </pc:sldMkLst>
        <pc:spChg chg="mod">
          <ac:chgData name="Arancibia, Janet" userId="7af9f458-d76d-4a32-8e0e-3ba54004c9ab" providerId="ADAL" clId="{61BEEF6B-B22F-5463-8E2A-7E001B17CFDA}" dt="2026-01-29T19:50:27.791" v="21" actId="20577"/>
          <ac:spMkLst>
            <pc:docMk/>
            <pc:sldMk cId="955555309" sldId="285"/>
            <ac:spMk id="2" creationId="{77A00FE0-84CA-CA79-4B3C-49D299CD952E}"/>
          </ac:spMkLst>
        </pc:spChg>
      </pc:sldChg>
      <pc:sldMasterChg chg="modSp mod modSldLayout">
        <pc:chgData name="Arancibia, Janet" userId="7af9f458-d76d-4a32-8e0e-3ba54004c9ab" providerId="ADAL" clId="{61BEEF6B-B22F-5463-8E2A-7E001B17CFDA}" dt="2026-01-29T19:30:19.093" v="9" actId="20577"/>
        <pc:sldMasterMkLst>
          <pc:docMk/>
          <pc:sldMasterMk cId="2113399045" sldId="2147483660"/>
        </pc:sldMasterMkLst>
        <pc:spChg chg="mod">
          <ac:chgData name="Arancibia, Janet" userId="7af9f458-d76d-4a32-8e0e-3ba54004c9ab" providerId="ADAL" clId="{61BEEF6B-B22F-5463-8E2A-7E001B17CFDA}" dt="2026-01-29T19:29:19.619" v="3" actId="20577"/>
          <ac:spMkLst>
            <pc:docMk/>
            <pc:sldMasterMk cId="2113399045" sldId="2147483660"/>
            <ac:spMk id="3" creationId="{D702BAF9-6071-A275-BF21-8ABEC3F128DE}"/>
          </ac:spMkLst>
        </pc:spChg>
        <pc:sldLayoutChg chg="modSp mod">
          <pc:chgData name="Arancibia, Janet" userId="7af9f458-d76d-4a32-8e0e-3ba54004c9ab" providerId="ADAL" clId="{61BEEF6B-B22F-5463-8E2A-7E001B17CFDA}" dt="2026-01-29T19:29:50.883" v="7" actId="255"/>
          <pc:sldLayoutMkLst>
            <pc:docMk/>
            <pc:sldMasterMk cId="2113399045" sldId="2147483660"/>
            <pc:sldLayoutMk cId="2923927821" sldId="2147483662"/>
          </pc:sldLayoutMkLst>
          <pc:spChg chg="mod">
            <ac:chgData name="Arancibia, Janet" userId="7af9f458-d76d-4a32-8e0e-3ba54004c9ab" providerId="ADAL" clId="{61BEEF6B-B22F-5463-8E2A-7E001B17CFDA}" dt="2026-01-29T19:29:50.883" v="7" actId="255"/>
            <ac:spMkLst>
              <pc:docMk/>
              <pc:sldMasterMk cId="2113399045" sldId="2147483660"/>
              <pc:sldLayoutMk cId="2923927821" sldId="2147483662"/>
              <ac:spMk id="2" creationId="{F9912A79-A6F7-05A4-EA0A-380174ED1F43}"/>
            </ac:spMkLst>
          </pc:spChg>
        </pc:sldLayoutChg>
        <pc:sldLayoutChg chg="modSp mod">
          <pc:chgData name="Arancibia, Janet" userId="7af9f458-d76d-4a32-8e0e-3ba54004c9ab" providerId="ADAL" clId="{61BEEF6B-B22F-5463-8E2A-7E001B17CFDA}" dt="2026-01-29T19:30:06.914" v="8"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1-29T19:30:06.914" v="8" actId="20577"/>
            <ac:spMkLst>
              <pc:docMk/>
              <pc:sldMasterMk cId="2113399045" sldId="2147483660"/>
              <pc:sldLayoutMk cId="3347925749" sldId="2147483663"/>
              <ac:spMk id="2" creationId="{3E4BEF51-4958-2B9C-52BA-142C49F32432}"/>
            </ac:spMkLst>
          </pc:spChg>
        </pc:sldLayoutChg>
        <pc:sldLayoutChg chg="modSp mod">
          <pc:chgData name="Arancibia, Janet" userId="7af9f458-d76d-4a32-8e0e-3ba54004c9ab" providerId="ADAL" clId="{61BEEF6B-B22F-5463-8E2A-7E001B17CFDA}" dt="2026-01-29T19:30:19.093" v="9" actId="20577"/>
          <pc:sldLayoutMkLst>
            <pc:docMk/>
            <pc:sldMasterMk cId="2113399045" sldId="2147483660"/>
            <pc:sldLayoutMk cId="2291955193" sldId="2147483668"/>
          </pc:sldLayoutMkLst>
          <pc:spChg chg="mod">
            <ac:chgData name="Arancibia, Janet" userId="7af9f458-d76d-4a32-8e0e-3ba54004c9ab" providerId="ADAL" clId="{61BEEF6B-B22F-5463-8E2A-7E001B17CFDA}" dt="2026-01-29T19:30:19.093" v="9" actId="20577"/>
            <ac:spMkLst>
              <pc:docMk/>
              <pc:sldMasterMk cId="2113399045" sldId="2147483660"/>
              <pc:sldLayoutMk cId="2291955193" sldId="2147483668"/>
              <ac:spMk id="2" creationId="{3A31D424-BB70-4637-4E55-1FDED185A759}"/>
            </ac:spMkLst>
          </pc:spChg>
        </pc:sldLayoutChg>
      </pc:sldMasterChg>
    </pc:docChg>
  </pc:docChgLst>
  <pc:docChgLst>
    <pc:chgData name="Tobar, Malena" userId="9230a1f3-c5c2-40c2-b18e-6efb2e99c739" providerId="ADAL" clId="{51A41E0A-7C73-5A3A-AF27-64F1971112DD}"/>
    <pc:docChg chg="custSel modSld">
      <pc:chgData name="Tobar, Malena" userId="9230a1f3-c5c2-40c2-b18e-6efb2e99c739" providerId="ADAL" clId="{51A41E0A-7C73-5A3A-AF27-64F1971112DD}" dt="2026-01-26T19:57:48.405" v="31"/>
      <pc:docMkLst>
        <pc:docMk/>
      </pc:docMkLst>
      <pc:sldChg chg="addSp delSp modSp mod">
        <pc:chgData name="Tobar, Malena" userId="9230a1f3-c5c2-40c2-b18e-6efb2e99c739" providerId="ADAL" clId="{51A41E0A-7C73-5A3A-AF27-64F1971112DD}" dt="2026-01-26T19:57:48.405" v="31"/>
        <pc:sldMkLst>
          <pc:docMk/>
          <pc:sldMk cId="2091008181" sldId="284"/>
        </pc:sldMkLst>
        <pc:spChg chg="add mod">
          <ac:chgData name="Tobar, Malena" userId="9230a1f3-c5c2-40c2-b18e-6efb2e99c739" providerId="ADAL" clId="{51A41E0A-7C73-5A3A-AF27-64F1971112DD}" dt="2026-01-26T19:57:48.405" v="31"/>
          <ac:spMkLst>
            <pc:docMk/>
            <pc:sldMk cId="2091008181" sldId="284"/>
            <ac:spMk id="4" creationId="{82BF350D-A443-B981-C714-CAAE9EECAC44}"/>
          </ac:spMkLst>
        </pc:spChg>
        <pc:spChg chg="add mod">
          <ac:chgData name="Tobar, Malena" userId="9230a1f3-c5c2-40c2-b18e-6efb2e99c739" providerId="ADAL" clId="{51A41E0A-7C73-5A3A-AF27-64F1971112DD}" dt="2026-01-26T19:57:48.405" v="31"/>
          <ac:spMkLst>
            <pc:docMk/>
            <pc:sldMk cId="2091008181" sldId="284"/>
            <ac:spMk id="5" creationId="{83CF35F5-C611-BFAA-7129-56F09279CDC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r>
              <a:rPr lang="es-ES_tradnl" sz="1200" kern="1200" dirty="0">
                <a:solidFill>
                  <a:schemeClr val="tx1"/>
                </a:solidFill>
                <a:effectLst/>
                <a:latin typeface="+mn-lt"/>
                <a:ea typeface="+mn-ea"/>
                <a:cs typeface="+mn-cs"/>
              </a:rPr>
              <a:t>En los primeros cinco capítulos de Daniel, vimos cómo Daniel y sus amigos demostraron una fe inquebrantable en Dios, incluso durante su cautiverio en Babilonia. Al llegar al capítulo 6, Daniel es un anciano que ha presenciado la toma del imperio babilónico por los medos. Bajo este nuevo régimen, está a punto de enfrentarse a otra difícil decisión: ¿Obedecerá la última orden del rey y evitará una muerte segura, aunque eso implique ocultar su fe?</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inicial—¿Qué tan grande es demasiado grande?</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Si supiera que fuera inofensivo, ¿cuál es el animal más grande que querría como mascota?</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Si hiciéramos una lista de las historias más famosas de la Biblia, casi con seguridad incluiríamos a Daniel en el foso de los leones. Cuando estamos tan familiarizados con una historia, podríamos sentirnos tentados a leerla rápidamente sin involucrarnos emocional ni mentalmente. Pero hoy, aunque haya escuchado esa historia muchas veces, intente notar algo nuevo.</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b="1" noProof="1">
                <a:effectLst/>
                <a:latin typeface="Franklin Gothic Book" panose="020B0503020102020204" pitchFamily="34" charset="0"/>
              </a:rPr>
              <a:t>Daniel 6:14–18</a:t>
            </a:r>
          </a:p>
          <a:p>
            <a:pPr marL="0" marR="0" indent="0" algn="l" defTabSz="914400" rtl="0" eaLnBrk="1" fontAlgn="auto" latinLnBrk="0" hangingPunct="1">
              <a:lnSpc>
                <a:spcPct val="100000"/>
              </a:lnSpc>
              <a:spcBef>
                <a:spcPts val="0"/>
              </a:spcBef>
              <a:spcAft>
                <a:spcPts val="0"/>
              </a:spcAft>
              <a:buClrTx/>
              <a:buSzTx/>
              <a:buFontTx/>
              <a:buNone/>
              <a:tabLst/>
              <a:defRPr/>
            </a:pPr>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Al oír esto, el rey se angustió mucho y procuró encontrar un modo de salvar a Daniel. Pasó el resto del día buscando una manera de librarlo de ese aprieto.</a:t>
            </a:r>
          </a:p>
          <a:p>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Por la noche, los hombres volvieron a presentarse ante el rey y dijeron: «Su majestad, usted sabe que según las leyes de los medos y los persas, ninguna ley firmada por el rey puede ser modificada».</a:t>
            </a:r>
          </a:p>
          <a:p>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Entonces, finalmente el rey ordenó que arrestaran a Daniel y lo arrojaran al foso de los leones. El rey le dijo: «Que tu Dios, a quien sirves tan fielmente, te rescate».</a:t>
            </a:r>
          </a:p>
          <a:p>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Así que trajeron una piedra y la colocaron sobre la boca del foso. El rey selló la piedra con su sello real y los sellos de sus nobles para que nadie pudiera rescatar a Daniel. </a:t>
            </a:r>
          </a:p>
          <a:p>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Luego el rey regresó al palacio y pasó la noche en ayuno. Rechazó sus entretenimientos habituales y no pudo dormir en toda la noche.</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Daniel y Jesús </a:t>
            </a:r>
            <a:r>
              <a:rPr lang="es-ES_tradnl" b="0" noProof="0" dirty="0">
                <a:solidFill>
                  <a:srgbClr val="141413"/>
                </a:solidFill>
                <a:effectLst/>
                <a:highlight>
                  <a:srgbClr val="00FFFF"/>
                </a:highlight>
                <a:latin typeface="Helvetica" pitchFamily="2" charset="0"/>
              </a:rPr>
              <a:t>(pg. 52,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explorarán los múltiples paralelos entre Daniel y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6:19–23</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Muy temprano a la mañana siguiente, el rey se levantó y fue deprisa al foso de los leones. </a:t>
            </a:r>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Cuando llegó allí, gritó con angustia:</a:t>
            </a:r>
          </a:p>
          <a:p>
            <a:r>
              <a:rPr lang="es-ES_tradnl" sz="1200" b="0" i="0" kern="1200" noProof="1">
                <a:solidFill>
                  <a:schemeClr val="tx1"/>
                </a:solidFill>
                <a:effectLst/>
                <a:latin typeface="+mn-lt"/>
                <a:ea typeface="+mn-ea"/>
                <a:cs typeface="+mn-cs"/>
              </a:rPr>
              <a:t>—¡Daniel, siervo del Dios viviente! ¿Pudo tu Dios, a quien sirves tan fielmente, rescatarte de los leones?</a:t>
            </a:r>
          </a:p>
          <a:p>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Y Daniel contestó:</a:t>
            </a:r>
          </a:p>
          <a:p>
            <a:r>
              <a:rPr lang="es-ES_tradnl" sz="1200" b="0" i="0" kern="1200" noProof="1">
                <a:solidFill>
                  <a:schemeClr val="tx1"/>
                </a:solidFill>
                <a:effectLst/>
                <a:latin typeface="+mn-lt"/>
                <a:ea typeface="+mn-ea"/>
                <a:cs typeface="+mn-cs"/>
              </a:rPr>
              <a:t>—¡Que viva el rey! </a:t>
            </a:r>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Mi Dios envió a su ángel para cerrarles la boca a los leones, a fin de que no me hicieran daño, porque fui declarado inocente ante Dios y no he hecho nada malo en contra de usted, su majestad.</a:t>
            </a:r>
          </a:p>
          <a:p>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El rey se alegró mucho y mandó que sacaran a Daniel del foso. No tenía ningún rasguño, porque había confiado en su Dios.</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Meditación sobre Efesio 3:20,21 </a:t>
            </a:r>
            <a:r>
              <a:rPr lang="es-ES_tradnl" b="0" noProof="0" dirty="0">
                <a:solidFill>
                  <a:srgbClr val="141413"/>
                </a:solidFill>
                <a:effectLst/>
                <a:highlight>
                  <a:srgbClr val="00FFFF"/>
                </a:highlight>
                <a:latin typeface="Helvetica" pitchFamily="2" charset="0"/>
              </a:rPr>
              <a:t>(pg. 53,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Anime a los alumnos a dedicar tiempo a orar y meditar en este poderoso pasaje. Sería muy provechoso que los alumnos llevaran a casa esta hoja de trabajo para sus devocionales personales.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Daniel 6:24–28</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Entonces el rey dio órdenes de que arrestaran a los hombres que maliciosamente habían acusado a Daniel y los hizo echar al foso de los leones, junto con sus esposas y con sus hijos. Los leones saltaron sobre ellos y los despedazaron aun antes de que llegaran al piso del foso.</a:t>
            </a:r>
          </a:p>
          <a:p>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Después el rey Darío envió el siguiente mensaje a la gente de toda raza, nación y lengua en el mundo entero:</a:t>
            </a:r>
          </a:p>
          <a:p>
            <a:r>
              <a:rPr lang="es-ES_tradnl" sz="1200" b="0" i="0" kern="1200" noProof="1">
                <a:solidFill>
                  <a:schemeClr val="tx1"/>
                </a:solidFill>
                <a:effectLst/>
                <a:latin typeface="+mn-lt"/>
                <a:ea typeface="+mn-ea"/>
                <a:cs typeface="+mn-cs"/>
              </a:rPr>
              <a:t>«¡Paz y prosperidad a todos ustedes!</a:t>
            </a:r>
          </a:p>
          <a:p>
            <a:r>
              <a:rPr lang="es-ES_tradnl" sz="1200" b="1" i="0" kern="1200" baseline="30000" noProof="1">
                <a:solidFill>
                  <a:schemeClr val="tx1"/>
                </a:solidFill>
                <a:effectLst/>
                <a:latin typeface="+mn-lt"/>
                <a:ea typeface="+mn-ea"/>
                <a:cs typeface="+mn-cs"/>
              </a:rPr>
              <a:t>26 </a:t>
            </a:r>
            <a:r>
              <a:rPr lang="es-ES_tradnl" sz="1200" b="0" i="0" kern="1200" noProof="1">
                <a:solidFill>
                  <a:schemeClr val="tx1"/>
                </a:solidFill>
                <a:effectLst/>
                <a:latin typeface="+mn-lt"/>
                <a:ea typeface="+mn-ea"/>
                <a:cs typeface="+mn-cs"/>
              </a:rPr>
              <a:t>»Ordeno que en mi reino toda persona tiemble con temor delante del Dios de Daniel.</a:t>
            </a:r>
          </a:p>
          <a:p>
            <a:r>
              <a:rPr lang="es-ES_tradnl" sz="1200" b="0" i="0" kern="1200" noProof="1">
                <a:solidFill>
                  <a:schemeClr val="tx1"/>
                </a:solidFill>
                <a:effectLst/>
                <a:latin typeface="+mn-lt"/>
                <a:ea typeface="+mn-ea"/>
                <a:cs typeface="+mn-cs"/>
              </a:rPr>
              <a:t>Pues él es el Dios viviente,</a:t>
            </a:r>
            <a:br>
              <a:rPr lang="es-ES_tradnl" sz="1200" b="0" i="0" kern="1200" noProof="1">
                <a:solidFill>
                  <a:schemeClr val="tx1"/>
                </a:solidFill>
                <a:effectLst/>
                <a:latin typeface="+mn-lt"/>
                <a:ea typeface="+mn-ea"/>
                <a:cs typeface="+mn-cs"/>
              </a:rPr>
            </a:br>
            <a:r>
              <a:rPr lang="es-ES_tradnl" sz="1200" b="0" i="0" kern="1200" noProof="1">
                <a:solidFill>
                  <a:schemeClr val="tx1"/>
                </a:solidFill>
                <a:effectLst/>
                <a:latin typeface="+mn-lt"/>
                <a:ea typeface="+mn-ea"/>
                <a:cs typeface="+mn-cs"/>
              </a:rPr>
              <a:t>    y permanecerá para siempre.</a:t>
            </a:r>
            <a:br>
              <a:rPr lang="es-ES_tradnl" sz="1200" b="0" i="0" kern="1200" noProof="1">
                <a:solidFill>
                  <a:schemeClr val="tx1"/>
                </a:solidFill>
                <a:effectLst/>
                <a:latin typeface="+mn-lt"/>
                <a:ea typeface="+mn-ea"/>
                <a:cs typeface="+mn-cs"/>
              </a:rPr>
            </a:br>
            <a:r>
              <a:rPr lang="es-ES_tradnl" sz="1200" b="0" i="0" kern="1200" noProof="1">
                <a:solidFill>
                  <a:schemeClr val="tx1"/>
                </a:solidFill>
                <a:effectLst/>
                <a:latin typeface="+mn-lt"/>
                <a:ea typeface="+mn-ea"/>
                <a:cs typeface="+mn-cs"/>
              </a:rPr>
              <a:t>Su reino jamás será destruido,</a:t>
            </a:r>
            <a:br>
              <a:rPr lang="es-ES_tradnl" sz="1200" b="0" i="0" kern="1200" noProof="1">
                <a:solidFill>
                  <a:schemeClr val="tx1"/>
                </a:solidFill>
                <a:effectLst/>
                <a:latin typeface="+mn-lt"/>
                <a:ea typeface="+mn-ea"/>
                <a:cs typeface="+mn-cs"/>
              </a:rPr>
            </a:br>
            <a:r>
              <a:rPr lang="es-ES_tradnl" sz="1200" b="0" i="0" kern="1200" noProof="1">
                <a:solidFill>
                  <a:schemeClr val="tx1"/>
                </a:solidFill>
                <a:effectLst/>
                <a:latin typeface="+mn-lt"/>
                <a:ea typeface="+mn-ea"/>
                <a:cs typeface="+mn-cs"/>
              </a:rPr>
              <a:t>    y su dominio nunca tendrá fin.</a:t>
            </a:r>
            <a:br>
              <a:rPr lang="es-ES_tradnl" sz="1200" b="0" i="0" kern="1200" noProof="1">
                <a:solidFill>
                  <a:schemeClr val="tx1"/>
                </a:solidFill>
                <a:effectLst/>
                <a:latin typeface="+mn-lt"/>
                <a:ea typeface="+mn-ea"/>
                <a:cs typeface="+mn-cs"/>
              </a:rPr>
            </a:br>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Él rescata y salva a su pueblo;</a:t>
            </a:r>
            <a:br>
              <a:rPr lang="es-ES_tradnl" sz="1200" b="0" i="0" kern="1200" noProof="1">
                <a:solidFill>
                  <a:schemeClr val="tx1"/>
                </a:solidFill>
                <a:effectLst/>
                <a:latin typeface="+mn-lt"/>
                <a:ea typeface="+mn-ea"/>
                <a:cs typeface="+mn-cs"/>
              </a:rPr>
            </a:br>
            <a:r>
              <a:rPr lang="es-ES_tradnl" sz="1200" b="0" i="0" kern="1200" noProof="1">
                <a:solidFill>
                  <a:schemeClr val="tx1"/>
                </a:solidFill>
                <a:effectLst/>
                <a:latin typeface="+mn-lt"/>
                <a:ea typeface="+mn-ea"/>
                <a:cs typeface="+mn-cs"/>
              </a:rPr>
              <a:t>    realiza señales milagrosas y maravillas</a:t>
            </a:r>
            <a:br>
              <a:rPr lang="es-ES_tradnl" sz="1200" b="0" i="0" kern="1200" noProof="1">
                <a:solidFill>
                  <a:schemeClr val="tx1"/>
                </a:solidFill>
                <a:effectLst/>
                <a:latin typeface="+mn-lt"/>
                <a:ea typeface="+mn-ea"/>
                <a:cs typeface="+mn-cs"/>
              </a:rPr>
            </a:br>
            <a:r>
              <a:rPr lang="es-ES_tradnl" sz="1200" b="0" i="0" kern="1200" noProof="1">
                <a:solidFill>
                  <a:schemeClr val="tx1"/>
                </a:solidFill>
                <a:effectLst/>
                <a:latin typeface="+mn-lt"/>
                <a:ea typeface="+mn-ea"/>
                <a:cs typeface="+mn-cs"/>
              </a:rPr>
              <a:t>    en los cielos y en la tierra.</a:t>
            </a:r>
            <a:br>
              <a:rPr lang="es-ES_tradnl" sz="1200" b="0" i="0" kern="1200" noProof="1">
                <a:solidFill>
                  <a:schemeClr val="tx1"/>
                </a:solidFill>
                <a:effectLst/>
                <a:latin typeface="+mn-lt"/>
                <a:ea typeface="+mn-ea"/>
                <a:cs typeface="+mn-cs"/>
              </a:rPr>
            </a:br>
            <a:r>
              <a:rPr lang="es-ES_tradnl" sz="1200" b="0" i="0" kern="1200" noProof="1">
                <a:solidFill>
                  <a:schemeClr val="tx1"/>
                </a:solidFill>
                <a:effectLst/>
                <a:latin typeface="+mn-lt"/>
                <a:ea typeface="+mn-ea"/>
                <a:cs typeface="+mn-cs"/>
              </a:rPr>
              <a:t>Él ha rescatado a Daniel</a:t>
            </a:r>
            <a:br>
              <a:rPr lang="es-ES_tradnl" sz="1200" b="0" i="0" kern="1200" noProof="1">
                <a:solidFill>
                  <a:schemeClr val="tx1"/>
                </a:solidFill>
                <a:effectLst/>
                <a:latin typeface="+mn-lt"/>
                <a:ea typeface="+mn-ea"/>
                <a:cs typeface="+mn-cs"/>
              </a:rPr>
            </a:br>
            <a:r>
              <a:rPr lang="es-ES_tradnl" sz="1200" b="0" i="0" kern="1200" noProof="1">
                <a:solidFill>
                  <a:schemeClr val="tx1"/>
                </a:solidFill>
                <a:effectLst/>
                <a:latin typeface="+mn-lt"/>
                <a:ea typeface="+mn-ea"/>
                <a:cs typeface="+mn-cs"/>
              </a:rPr>
              <a:t>    del poder de los leones».</a:t>
            </a:r>
          </a:p>
          <a:p>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Así que Daniel prosperó durante el reinado de Darío y el reinado de Ciro, el persa.</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dirty="0">
                <a:solidFill>
                  <a:schemeClr val="tx1"/>
                </a:solidFill>
                <a:effectLst/>
                <a:latin typeface="+mn-lt"/>
                <a:ea typeface="+mn-ea"/>
                <a:cs typeface="+mn-cs"/>
              </a:rPr>
              <a:t>A lo largo del Libro de Daniel, encontramos continuamente varias verdades de Dios que vale la pena repetir: </a:t>
            </a:r>
            <a:r>
              <a:rPr lang="es-ES_tradnl" sz="1200" i="1" kern="1200" dirty="0">
                <a:solidFill>
                  <a:schemeClr val="tx1"/>
                </a:solidFill>
                <a:effectLst/>
                <a:latin typeface="+mn-lt"/>
                <a:ea typeface="+mn-ea"/>
                <a:cs typeface="+mn-cs"/>
              </a:rPr>
              <a:t>Veo. Sé. Me preocupo. Soy fuerte. Desde individuos hasta continentes, todo está en Mis manos.</a:t>
            </a:r>
            <a:r>
              <a:rPr lang="es-ES_tradnl" sz="1200" kern="1200" dirty="0">
                <a:solidFill>
                  <a:schemeClr val="tx1"/>
                </a:solidFill>
                <a:effectLst/>
                <a:latin typeface="+mn-lt"/>
                <a:ea typeface="+mn-ea"/>
                <a:cs typeface="+mn-cs"/>
              </a:rPr>
              <a:t> Porque pertenecemos al único Dios verdadero, podemos permanecer firmes, pase lo que pase.</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effectLst/>
                <a:highlight>
                  <a:srgbClr val="00FFFF"/>
                </a:highlight>
                <a:latin typeface="Franklin Gothic Medium" panose="020B0603020102020204" pitchFamily="34" charset="0"/>
              </a:rPr>
              <a:t>Utilice esta diapositiva en blanco para agregar su propio contenido.</a:t>
            </a:r>
            <a:endParaRPr lang="es-ES_tradnl" noProof="0" dirty="0">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Daniel 6:1–28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imitarán la confianza constante de Daniel en Dios.</a:t>
            </a:r>
          </a:p>
          <a:p>
            <a:pPr marL="685800" lvl="1" indent="-228600">
              <a:buFont typeface="+mj-lt"/>
              <a:buAutoNum type="arabicPeriod"/>
            </a:pPr>
            <a:r>
              <a:rPr lang="es-ES_tradnl" sz="1200" kern="1200" dirty="0">
                <a:solidFill>
                  <a:schemeClr val="tx1"/>
                </a:solidFill>
                <a:effectLst/>
                <a:latin typeface="+mn-lt"/>
                <a:ea typeface="+mn-ea"/>
                <a:cs typeface="+mn-cs"/>
              </a:rPr>
              <a:t>Los alumnos se comprometerán a permanecer fieles a Dios a pesar de los desafíos. </a:t>
            </a:r>
          </a:p>
          <a:p>
            <a:pPr marL="685800" lvl="1" indent="-228600">
              <a:buFont typeface="+mj-lt"/>
              <a:buAutoNum type="arabicPeriod"/>
            </a:pPr>
            <a:r>
              <a:rPr lang="es-ES_tradnl" sz="1200" kern="1200" dirty="0">
                <a:solidFill>
                  <a:schemeClr val="tx1"/>
                </a:solidFill>
                <a:effectLst/>
                <a:latin typeface="+mn-lt"/>
                <a:ea typeface="+mn-ea"/>
                <a:cs typeface="+mn-cs"/>
              </a:rPr>
              <a:t>Los alumnos considerarán el impacto de la fidelidad pública a Dios.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800" b="1" noProof="1">
                <a:effectLst/>
                <a:latin typeface="ProximaNovaCond"/>
              </a:rPr>
              <a:t>Daniel 6:1–3</a:t>
            </a:r>
            <a:endParaRPr lang="es-ES_tradnl" b="1" noProof="1">
              <a:effectLst/>
              <a:latin typeface="Franklin Gothic Book" panose="020B0503020102020204" pitchFamily="34" charset="0"/>
            </a:endParaRP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 </a:t>
            </a:r>
            <a:r>
              <a:rPr lang="es-ES_tradnl" sz="1200" b="0" i="0" kern="1200" noProof="1">
                <a:solidFill>
                  <a:schemeClr val="tx1"/>
                </a:solidFill>
                <a:effectLst/>
                <a:latin typeface="+mn-lt"/>
                <a:ea typeface="+mn-ea"/>
                <a:cs typeface="+mn-cs"/>
              </a:rPr>
              <a:t>Darío el medo decidió dividir el reino en ciento veinte provincias y nombró a un alto funcionario para gobernar cada provincia.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Asimismo, el rey escogió a Daniel y a dos personas más como administradores para que supervisaran a los altos funcionarios y protegieran los intereses del rey.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Pronto Daniel demostró ser más capaz que los otros administradores y altos funcionarios. Debido a la gran destreza administrativa de Daniel, el rey hizo planes para ponerlo frente al gobierno de todo el imperio.</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¿Quién fue Darío el medo? </a:t>
            </a:r>
            <a:r>
              <a:rPr lang="es-ES_tradnl" b="0" noProof="0" dirty="0">
                <a:solidFill>
                  <a:srgbClr val="141413"/>
                </a:solidFill>
                <a:effectLst/>
                <a:highlight>
                  <a:srgbClr val="00FFFF"/>
                </a:highlight>
                <a:latin typeface="Helvetica" pitchFamily="2" charset="0"/>
              </a:rPr>
              <a:t>(pg. 51,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Esta hoja informativa proporciona detalles históricos sobre Darío el Medo.</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6:4–9</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Entonces los demás administradores y altos funcionarios comenzaron a buscar alguna falta en la manera en que Daniel conducía los asuntos de gobierno, pero no encontraron nada que pudieran criticar o condenar. Era fiel, siempre responsable y totalmente digno de confianza.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Finalmente llegaron a la siguiente conclusión: «Nuestra única posibilidad de encontrar algún motivo para acusar a Daniel será en relación con las normas de su religión».</a:t>
            </a:r>
          </a:p>
          <a:p>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Así que los administradores y los altos funcionarios se presentaron ante el rey y dijeron: «¡Que viva el rey Darío!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Todos nosotros—administradores, autoridades, altos funcionarios, asesores y gobernadores—nos hemos puesto de acuerdo en que el rey apruebe una ley que se haga cumplir estrictamente. Ordene usted que, en los próximos treinta días, todo aquel que ore a quien sea, divino o humano—excepto a usted, su majestad—, sea arrojado al foso de los leones. </a:t>
            </a:r>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Ahora bien, su majestad, emita y firme esta ley de tal modo que no pueda ser alterada, una ley oficial de los medos y de los persas que no puede ser revocada».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Así que el rey Darío firmó la ley.</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6:10–13</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Sin embargo, cuando Daniel oyó que se había firmado la ley, fue a su casa y se arrodilló como de costumbre en la habitación de la planta alta, con las ventanas abiertas que se orientaban hacia Jerusalén. Oraba tres veces al día, tal como siempre lo había hecho, dando gracias a su Dios.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Entonces los funcionarios fueron juntos a la casa de Daniel y lo encontraron orando y pidiéndole a Dios que lo ayudara. </a:t>
            </a:r>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De manera que fueron directo al rey y le recordaron el decreto.</a:t>
            </a:r>
          </a:p>
          <a:p>
            <a:r>
              <a:rPr lang="es-ES_tradnl" sz="1200" b="0" i="0" kern="1200" noProof="1">
                <a:solidFill>
                  <a:schemeClr val="tx1"/>
                </a:solidFill>
                <a:effectLst/>
                <a:latin typeface="+mn-lt"/>
                <a:ea typeface="+mn-ea"/>
                <a:cs typeface="+mn-cs"/>
              </a:rPr>
              <a:t>—¿No firmó usted una ley por la cual, durante los próximos treinta días, todo aquel que ore a quien sea, divino o humano—excepto a usted, su majestad—, sea arrojado al foso de los leones?</a:t>
            </a:r>
          </a:p>
          <a:p>
            <a:r>
              <a:rPr lang="es-ES_tradnl" sz="1200" b="0" i="0" kern="1200" noProof="1">
                <a:solidFill>
                  <a:schemeClr val="tx1"/>
                </a:solidFill>
                <a:effectLst/>
                <a:latin typeface="+mn-lt"/>
                <a:ea typeface="+mn-ea"/>
                <a:cs typeface="+mn-cs"/>
              </a:rPr>
              <a:t>—Sí—contestó el rey—, esa decisión sigue en pie; es una ley oficial de los medos y de los persas que no puede ser revocada.</a:t>
            </a:r>
          </a:p>
          <a:p>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Entonces le dijeron al rey:</a:t>
            </a:r>
          </a:p>
          <a:p>
            <a:r>
              <a:rPr lang="es-ES_tradnl" sz="1200" b="0" i="0" kern="1200" noProof="1">
                <a:solidFill>
                  <a:schemeClr val="tx1"/>
                </a:solidFill>
                <a:effectLst/>
                <a:latin typeface="+mn-lt"/>
                <a:ea typeface="+mn-ea"/>
                <a:cs typeface="+mn-cs"/>
              </a:rPr>
              <a:t>—Ese hombre Daniel, uno de los cautivos de Judá, no hace caso a usted ni a su ley. Sigue orando a su Dios tres veces al día.</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030706B5-1FD1-A955-DE32-AC7ED8D171E9}"/>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3" name="AutoShape 4">
            <a:extLst>
              <a:ext uri="{FF2B5EF4-FFF2-40B4-BE49-F238E27FC236}">
                <a16:creationId xmlns:a16="http://schemas.microsoft.com/office/drawing/2014/main" id="{0E558C66-3317-154F-858F-FD17F67C8F29}"/>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5" name="AutoShape 4">
            <a:extLst>
              <a:ext uri="{FF2B5EF4-FFF2-40B4-BE49-F238E27FC236}">
                <a16:creationId xmlns:a16="http://schemas.microsoft.com/office/drawing/2014/main" id="{890A26F6-BAF6-D089-B237-9B25FB697BC9}"/>
              </a:ext>
            </a:extLst>
          </p:cNvPr>
          <p:cNvSpPr/>
          <p:nvPr userDrawn="1"/>
        </p:nvSpPr>
        <p:spPr>
          <a:xfrm>
            <a:off x="7105140" y="6025913"/>
            <a:ext cx="10264976" cy="3246649"/>
          </a:xfrm>
          <a:prstGeom prst="rect">
            <a:avLst/>
          </a:prstGeom>
          <a:solidFill>
            <a:srgbClr val="145C6F">
              <a:alpha val="35000"/>
            </a:srgbClr>
          </a:solidFill>
        </p:spPr>
        <p:txBody>
          <a:bodyPr/>
          <a:lstStyle/>
          <a:p>
            <a:endParaRPr lang="en-US"/>
          </a:p>
        </p:txBody>
      </p:sp>
      <p:sp>
        <p:nvSpPr>
          <p:cNvPr id="10" name="TextBox 9">
            <a:extLst>
              <a:ext uri="{FF2B5EF4-FFF2-40B4-BE49-F238E27FC236}">
                <a16:creationId xmlns:a16="http://schemas.microsoft.com/office/drawing/2014/main" id="{2B89F0D8-9D1D-D876-8F55-FE97F3A1C09B}"/>
              </a:ext>
            </a:extLst>
          </p:cNvPr>
          <p:cNvSpPr txBox="1"/>
          <p:nvPr userDrawn="1"/>
        </p:nvSpPr>
        <p:spPr>
          <a:xfrm>
            <a:off x="7637142" y="6430559"/>
            <a:ext cx="8824154" cy="2308324"/>
          </a:xfrm>
          <a:prstGeom prst="rect">
            <a:avLst/>
          </a:prstGeom>
          <a:noFill/>
        </p:spPr>
        <p:txBody>
          <a:bodyPr wrap="square" lIns="0" tIns="0" rIns="0" bIns="0" rtlCol="0" anchor="t">
            <a:spAutoFit/>
          </a:bodyPr>
          <a:lstStyle/>
          <a:p>
            <a:pPr marL="0">
              <a:lnSpc>
                <a:spcPct val="100000"/>
              </a:lnSpc>
              <a:spcBef>
                <a:spcPts val="1800"/>
              </a:spcBef>
            </a:pPr>
            <a:r>
              <a:rPr lang="es-ES_tradnl" sz="3000" b="0" i="1" kern="1200" noProof="1">
                <a:solidFill>
                  <a:schemeClr val="tx1"/>
                </a:solidFill>
                <a:effectLst/>
                <a:latin typeface="Corbel" panose="020B0503020204020204" pitchFamily="34" charset="0"/>
                <a:ea typeface="+mn-ea"/>
                <a:cs typeface="+mn-cs"/>
              </a:rPr>
              <a:t>Cuando se escribió el libro de Daniel, el pueblo de Israel estaba en crisis. Habían perdido la protección de Dios y estaban en un territorio enemigo. ¿Cómo podrían vivir como pueblo de Dios sin acceso al templo? ¿Regresarían alguna vez a la Tierra Prometida?</a:t>
            </a:r>
          </a:p>
        </p:txBody>
      </p:sp>
      <p:sp>
        <p:nvSpPr>
          <p:cNvPr id="13" name="AutoShape 3">
            <a:extLst>
              <a:ext uri="{FF2B5EF4-FFF2-40B4-BE49-F238E27FC236}">
                <a16:creationId xmlns:a16="http://schemas.microsoft.com/office/drawing/2014/main" id="{DD1E025E-5078-A77D-D5E6-98AB60812B0E}"/>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4" name="TextBox 6">
            <a:extLst>
              <a:ext uri="{FF2B5EF4-FFF2-40B4-BE49-F238E27FC236}">
                <a16:creationId xmlns:a16="http://schemas.microsoft.com/office/drawing/2014/main" id="{CD17B308-2D71-DEBA-B4EB-A58265A25915}"/>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LIBRO DE</a:t>
            </a:r>
          </a:p>
        </p:txBody>
      </p:sp>
      <p:sp>
        <p:nvSpPr>
          <p:cNvPr id="15" name="TextBox 6">
            <a:extLst>
              <a:ext uri="{FF2B5EF4-FFF2-40B4-BE49-F238E27FC236}">
                <a16:creationId xmlns:a16="http://schemas.microsoft.com/office/drawing/2014/main" id="{403A40F7-9DF5-1BE5-92A5-2BB1C5EAD54E}"/>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
        <p:nvSpPr>
          <p:cNvPr id="16" name="TextBox 8">
            <a:extLst>
              <a:ext uri="{FF2B5EF4-FFF2-40B4-BE49-F238E27FC236}">
                <a16:creationId xmlns:a16="http://schemas.microsoft.com/office/drawing/2014/main" id="{E9E3C327-386D-678B-7C18-BC4D8A3CF0FD}"/>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2, MARZO A AGOSTO 2026</a:t>
            </a:r>
          </a:p>
        </p:txBody>
      </p:sp>
      <p:pic>
        <p:nvPicPr>
          <p:cNvPr id="17" name="Picture 16">
            <a:extLst>
              <a:ext uri="{FF2B5EF4-FFF2-40B4-BE49-F238E27FC236}">
                <a16:creationId xmlns:a16="http://schemas.microsoft.com/office/drawing/2014/main" id="{9475223C-21F4-B4EF-B2E7-04E84D66AF86}"/>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F9912A79-A6F7-05A4-EA0A-380174ED1F43}"/>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6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Daniel 6:2</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3665" r="16274" b="9754"/>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CONSPIRACIÓN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CONTRA DANIEL</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1974" t="-5" r="10181"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LA FE DE DANIEL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INVITA AL DESAFÍO</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3978" r="20693"/>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DIOS LIBERA</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3" name="TextBox 2">
            <a:extLst>
              <a:ext uri="{FF2B5EF4-FFF2-40B4-BE49-F238E27FC236}">
                <a16:creationId xmlns:a16="http://schemas.microsoft.com/office/drawing/2014/main" id="{39E93013-5944-E510-3D89-1710C3734715}"/>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s-ES_tradnl"/>
          </a:p>
        </p:txBody>
      </p:sp>
      <p:sp>
        <p:nvSpPr>
          <p:cNvPr id="6" name="TextBox 5">
            <a:extLst>
              <a:ext uri="{FF2B5EF4-FFF2-40B4-BE49-F238E27FC236}">
                <a16:creationId xmlns:a16="http://schemas.microsoft.com/office/drawing/2014/main" id="{03ED2CF8-763A-108B-06A9-179F75AA3AE5}"/>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2"/>
            <a:ext cx="8600872" cy="64008"/>
          </a:xfrm>
          <a:prstGeom prst="rect">
            <a:avLst/>
          </a:prstGeom>
          <a:solidFill>
            <a:srgbClr val="145C6F"/>
          </a:solidFill>
        </p:spPr>
        <p:txBody>
          <a:bodyPr/>
          <a:lstStyle/>
          <a:p>
            <a:endParaRPr lang="es-ES_tradnl"/>
          </a:p>
        </p:txBody>
      </p:sp>
      <p:sp>
        <p:nvSpPr>
          <p:cNvPr id="2" name="TextBox 1">
            <a:extLst>
              <a:ext uri="{FF2B5EF4-FFF2-40B4-BE49-F238E27FC236}">
                <a16:creationId xmlns:a16="http://schemas.microsoft.com/office/drawing/2014/main" id="{7DE13792-8EA0-03ED-B6C0-279F13C8E661}"/>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
        <p:nvSpPr>
          <p:cNvPr id="10" name="TextBox 9">
            <a:extLst>
              <a:ext uri="{FF2B5EF4-FFF2-40B4-BE49-F238E27FC236}">
                <a16:creationId xmlns:a16="http://schemas.microsoft.com/office/drawing/2014/main" id="{29313251-2A65-124B-C468-D149E97DFA02}"/>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D0E62739-7396-9CE6-7AE8-6AA655DC62E7}"/>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7" name="AutoShape 7">
            <a:extLst>
              <a:ext uri="{FF2B5EF4-FFF2-40B4-BE49-F238E27FC236}">
                <a16:creationId xmlns:a16="http://schemas.microsoft.com/office/drawing/2014/main" id="{C5E4913D-803E-512F-1CAE-1193A18F2D03}"/>
              </a:ext>
            </a:extLst>
          </p:cNvPr>
          <p:cNvSpPr/>
          <p:nvPr userDrawn="1"/>
        </p:nvSpPr>
        <p:spPr>
          <a:xfrm>
            <a:off x="9687128" y="5600700"/>
            <a:ext cx="8600872" cy="62928"/>
          </a:xfrm>
          <a:prstGeom prst="rect">
            <a:avLst/>
          </a:prstGeom>
          <a:solidFill>
            <a:srgbClr val="145C6F"/>
          </a:solidFill>
          <a:ln>
            <a:noFill/>
          </a:ln>
        </p:spPr>
        <p:txBody>
          <a:bodyPr/>
          <a:lstStyle/>
          <a:p>
            <a:endParaRPr lang="es-ES_tradnl"/>
          </a:p>
        </p:txBody>
      </p:sp>
      <p:sp>
        <p:nvSpPr>
          <p:cNvPr id="8" name="TextBox 7">
            <a:extLst>
              <a:ext uri="{FF2B5EF4-FFF2-40B4-BE49-F238E27FC236}">
                <a16:creationId xmlns:a16="http://schemas.microsoft.com/office/drawing/2014/main" id="{6861275C-2AAC-8C94-9576-3E565B5B0EF3}"/>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9" name="Picture 8" descr="Close-up of a book open&#10;&#10;AI-generated content may be incorrect.">
            <a:extLst>
              <a:ext uri="{FF2B5EF4-FFF2-40B4-BE49-F238E27FC236}">
                <a16:creationId xmlns:a16="http://schemas.microsoft.com/office/drawing/2014/main" id="{7BF828A0-FC0A-C00B-A983-4843C115FB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34" y="5443"/>
            <a:ext cx="9241971" cy="10281557"/>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12—EL FOSO DE LOS LEONES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6:14–18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SIN SALIDA</a:t>
            </a:r>
          </a:p>
        </p:txBody>
      </p:sp>
      <p:sp>
        <p:nvSpPr>
          <p:cNvPr id="2" name="TextBox 5">
            <a:extLst>
              <a:ext uri="{FF2B5EF4-FFF2-40B4-BE49-F238E27FC236}">
                <a16:creationId xmlns:a16="http://schemas.microsoft.com/office/drawing/2014/main" id="{6CD20546-D59A-CA7D-6AC1-319134D9EBB4}"/>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6:10–13</a:t>
            </a:r>
          </a:p>
        </p:txBody>
      </p:sp>
      <p:sp>
        <p:nvSpPr>
          <p:cNvPr id="3" name="TextBox 6">
            <a:extLst>
              <a:ext uri="{FF2B5EF4-FFF2-40B4-BE49-F238E27FC236}">
                <a16:creationId xmlns:a16="http://schemas.microsoft.com/office/drawing/2014/main" id="{AD99EF34-67E6-357B-5B59-479DB8E0B2FB}"/>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FIRME O MESQUINA</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87630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deberían reaccionar los cristianos cuando parece que no hay salida a una situación difícil?</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6:19–23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NI UN RASGUÑO</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619500"/>
            <a:ext cx="92964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¿Cuáles son algunas similitudes y diferencias entre el rescate de Sadrac, Mesac y Abed-nego del horno de fuego y el de Daniel del foso de los leones?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Imagine que un nuevo creyente le pregunta por qué Dios libera o rescata a algunas personas, pero no a otras. ¿Cómo respondería?</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6:24–28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DIOS VIVIENTE</a:t>
            </a:r>
          </a:p>
        </p:txBody>
      </p:sp>
      <p:sp>
        <p:nvSpPr>
          <p:cNvPr id="2" name="TextBox 5">
            <a:extLst>
              <a:ext uri="{FF2B5EF4-FFF2-40B4-BE49-F238E27FC236}">
                <a16:creationId xmlns:a16="http://schemas.microsoft.com/office/drawing/2014/main" id="{BE65EA72-5975-786C-8E84-EB1D457AB1BC}"/>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6:19–23</a:t>
            </a:r>
          </a:p>
        </p:txBody>
      </p:sp>
      <p:sp>
        <p:nvSpPr>
          <p:cNvPr id="3" name="TextBox 6">
            <a:extLst>
              <a:ext uri="{FF2B5EF4-FFF2-40B4-BE49-F238E27FC236}">
                <a16:creationId xmlns:a16="http://schemas.microsoft.com/office/drawing/2014/main" id="{4CD203CD-1A41-BFAF-7E0A-6218DAF530EF}"/>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NI UN RASGUÑO</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8915400" cy="2215991"/>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s-ES_tradnl" sz="3600" noProof="1">
                <a:solidFill>
                  <a:schemeClr val="bg1"/>
                </a:solidFill>
                <a:latin typeface="Corbel" panose="020B0503020204020204" pitchFamily="34" charset="0"/>
              </a:rPr>
              <a:t>¿Cuáles son algunos consejos para afrontar fielmente nuestras preguntas sobre la Biblia, sin dejar de creer que es la Palabra inspirada de Dios?</a:t>
            </a:r>
          </a:p>
        </p:txBody>
      </p:sp>
    </p:spTree>
    <p:extLst>
      <p:ext uri="{BB962C8B-B14F-4D97-AF65-F5344CB8AC3E}">
        <p14:creationId xmlns:p14="http://schemas.microsoft.com/office/powerpoint/2010/main" val="9555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110210"/>
            <a:ext cx="7467600" cy="6093976"/>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Durante la semana, ore tres veces al día por un milagro que pueda resultar en la salvación de alguien. </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Haga una lista de injusticias (en su propia vida, en su comunidad o en el mundo) y ore las palabras de Daniel 6:26,27 para presentarlas a Dios.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Dé gracias a Dios y celebre que seguimos a Jesús—Aquel que, como Daniel, descendió al pozo de la muerte y salió con vida.</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a:extLst>
              <a:ext uri="{FF2B5EF4-FFF2-40B4-BE49-F238E27FC236}">
                <a16:creationId xmlns:a16="http://schemas.microsoft.com/office/drawing/2014/main" id="{82BF350D-A443-B981-C714-CAAE9EECAC44}"/>
              </a:ext>
            </a:extLst>
          </p:cNvPr>
          <p:cNvSpPr txBox="1"/>
          <p:nvPr/>
        </p:nvSpPr>
        <p:spPr>
          <a:xfrm>
            <a:off x="9702445" y="59055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Dios derramó el Espíritu Santo para que todos los que siguen a Jesús sean llenos.</a:t>
            </a:r>
          </a:p>
        </p:txBody>
      </p:sp>
      <p:sp>
        <p:nvSpPr>
          <p:cNvPr id="5" name="TextBox 4">
            <a:extLst>
              <a:ext uri="{FF2B5EF4-FFF2-40B4-BE49-F238E27FC236}">
                <a16:creationId xmlns:a16="http://schemas.microsoft.com/office/drawing/2014/main" id="{83CF35F5-C611-BFAA-7129-56F09279CDCF}"/>
              </a:ext>
            </a:extLst>
          </p:cNvPr>
          <p:cNvSpPr txBox="1"/>
          <p:nvPr/>
        </p:nvSpPr>
        <p:spPr>
          <a:xfrm>
            <a:off x="9702445" y="3238500"/>
            <a:ext cx="675675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EL </a:t>
            </a:r>
            <a:r>
              <a:rPr lang="en-US" sz="4400">
                <a:solidFill>
                  <a:schemeClr val="bg1">
                    <a:lumMod val="95000"/>
                  </a:schemeClr>
                </a:solidFill>
                <a:latin typeface="Franklin Gothic Medium" panose="020B0603020102020204" pitchFamily="34" charset="0"/>
              </a:rPr>
              <a:t>BAUTISMO </a:t>
            </a:r>
            <a:br>
              <a:rPr lang="en-US" sz="4400">
                <a:solidFill>
                  <a:schemeClr val="bg1">
                    <a:lumMod val="95000"/>
                  </a:schemeClr>
                </a:solidFill>
                <a:latin typeface="Franklin Gothic Medium" panose="020B0603020102020204" pitchFamily="34" charset="0"/>
              </a:rPr>
            </a:br>
            <a:r>
              <a:rPr lang="en-US" sz="4400">
                <a:solidFill>
                  <a:schemeClr val="bg1">
                    <a:lumMod val="95000"/>
                  </a:schemeClr>
                </a:solidFill>
                <a:latin typeface="Franklin Gothic Medium" panose="020B0603020102020204" pitchFamily="34" charset="0"/>
              </a:rPr>
              <a:t>EN </a:t>
            </a:r>
            <a:r>
              <a:rPr lang="en-US" sz="4400" dirty="0">
                <a:solidFill>
                  <a:schemeClr val="bg1">
                    <a:lumMod val="95000"/>
                  </a:schemeClr>
                </a:solidFill>
                <a:latin typeface="Franklin Gothic Medium" panose="020B0603020102020204" pitchFamily="34" charset="0"/>
              </a:rPr>
              <a:t>EL ESPÍRITU SANTO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0E1E053D-7C87-F0C4-5456-6E4AE188AD98}"/>
              </a:ext>
            </a:extLst>
          </p:cNvPr>
          <p:cNvSpPr txBox="1"/>
          <p:nvPr/>
        </p:nvSpPr>
        <p:spPr>
          <a:xfrm>
            <a:off x="9702445" y="59817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Cuando nuestra fe en Dios es desafiada, debemos permanecer firmes.</a:t>
            </a:r>
          </a:p>
        </p:txBody>
      </p:sp>
      <p:sp>
        <p:nvSpPr>
          <p:cNvPr id="5" name="TextBox 4">
            <a:extLst>
              <a:ext uri="{FF2B5EF4-FFF2-40B4-BE49-F238E27FC236}">
                <a16:creationId xmlns:a16="http://schemas.microsoft.com/office/drawing/2014/main" id="{316A195A-0ED0-58D9-1F67-DF316A338C11}"/>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EL FOSO DE LOS LEONES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146342"/>
            <a:ext cx="7696200" cy="3323987"/>
          </a:xfrm>
          <a:prstGeom prst="rect">
            <a:avLst/>
          </a:prstGeom>
        </p:spPr>
        <p:txBody>
          <a:bodyPr wrap="square" lIns="0" tIns="0" rIns="0" bIns="0" rtlCol="0" anchor="ctr">
            <a:spAutoFit/>
          </a:bodyPr>
          <a:lstStyle/>
          <a:p>
            <a:r>
              <a:rPr lang="es-ES_tradnl" sz="3600" noProof="1">
                <a:solidFill>
                  <a:schemeClr val="bg1"/>
                </a:solidFill>
                <a:latin typeface="Corbel" panose="020B0503020204020204" pitchFamily="34" charset="0"/>
              </a:rPr>
              <a:t>Cuando Daniel supo que el edicto había sido firmado, entró en su casa, y abiertas las ventanas de su cámara que daban hacia Jerusalén, se arrodillaba tres veces al día, y oraba y daba gracias delante de su Dios, como lo solía hacer antes.</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(NTV)</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REPUTACIÓN DE DANIEL</a:t>
            </a:r>
          </a:p>
          <a:p>
            <a:pPr>
              <a:lnSpc>
                <a:spcPts val="3840"/>
              </a:lnSpc>
            </a:pPr>
            <a:r>
              <a:rPr lang="en-US" sz="3200" spc="160" dirty="0">
                <a:solidFill>
                  <a:srgbClr val="FFFFFF"/>
                </a:solidFill>
                <a:latin typeface="Franklin Gothic Medium" panose="020B0603020102020204" pitchFamily="34" charset="0"/>
              </a:rPr>
              <a:t>Daniel 6:1–3</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60219"/>
            <a:ext cx="89916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ha demostrado Daniel ser humilde a lo largo del libro? ¿Por qué es la humildad una característica esencial para un líder eficaz?</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6:4–9</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VULNERABILIDAD DE DANIEL</a:t>
            </a:r>
          </a:p>
        </p:txBody>
      </p:sp>
      <p:sp>
        <p:nvSpPr>
          <p:cNvPr id="2" name="TextBox 6">
            <a:extLst>
              <a:ext uri="{FF2B5EF4-FFF2-40B4-BE49-F238E27FC236}">
                <a16:creationId xmlns:a16="http://schemas.microsoft.com/office/drawing/2014/main" id="{65339073-D218-F1BB-7827-171E759BBF3C}"/>
              </a:ext>
            </a:extLst>
          </p:cNvPr>
          <p:cNvSpPr txBox="1"/>
          <p:nvPr/>
        </p:nvSpPr>
        <p:spPr>
          <a:xfrm>
            <a:off x="93750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REPUTACIÓN DE DANIEL</a:t>
            </a:r>
          </a:p>
          <a:p>
            <a:pPr>
              <a:lnSpc>
                <a:spcPts val="3840"/>
              </a:lnSpc>
            </a:pPr>
            <a:r>
              <a:rPr lang="en-US" sz="3200" spc="160" dirty="0">
                <a:solidFill>
                  <a:srgbClr val="FFFFFF"/>
                </a:solidFill>
                <a:latin typeface="Franklin Gothic Medium" panose="020B0603020102020204" pitchFamily="34" charset="0"/>
              </a:rPr>
              <a:t>Daniel 6:1–3</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4488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significa «[mantener] buena vuestra manera de vivir entre los gentiles» (1 Pedro 2:12)? ¿Cómo podemos lograrlo? </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6:10–13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FIRME O MESQUINA</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En lugar de argumentar sobre la injusticia de la nueva ley, Daniel simplemente siguió orando. ¿Por qué cree que reaccionó así? ¿Cómo habría reaccionado usted?</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70676</TotalTime>
  <Words>1892</Words>
  <Application>Microsoft Macintosh PowerPoint</Application>
  <PresentationFormat>Custom</PresentationFormat>
  <Paragraphs>116</Paragraphs>
  <Slides>19</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Arial</vt:lpstr>
      <vt:lpstr>Calibri</vt:lpstr>
      <vt:lpstr>CenturyStd</vt:lpstr>
      <vt:lpstr>Corbel</vt:lpstr>
      <vt:lpstr>Franklin Gothic Book</vt:lpstr>
      <vt:lpstr>Franklin Gothic Medium</vt:lpstr>
      <vt:lpstr>Helvetica</vt:lpstr>
      <vt:lpstr>Minion Pro</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6</cp:revision>
  <dcterms:created xsi:type="dcterms:W3CDTF">2023-08-11T18:12:45Z</dcterms:created>
  <dcterms:modified xsi:type="dcterms:W3CDTF">2026-01-29T20:02:49Z</dcterms:modified>
  <dc:identifier>DAEvRMTdTXk</dc:identifier>
</cp:coreProperties>
</file>